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1147" r:id="rId5"/>
    <p:sldId id="1195" r:id="rId6"/>
    <p:sldId id="1281" r:id="rId7"/>
    <p:sldId id="1337" r:id="rId8"/>
    <p:sldId id="1290" r:id="rId9"/>
    <p:sldId id="1327" r:id="rId10"/>
    <p:sldId id="1332" r:id="rId11"/>
    <p:sldId id="1331" r:id="rId12"/>
    <p:sldId id="1329" r:id="rId13"/>
    <p:sldId id="1334" r:id="rId14"/>
    <p:sldId id="1335" r:id="rId15"/>
    <p:sldId id="1326" r:id="rId16"/>
    <p:sldId id="1216" r:id="rId17"/>
    <p:sldId id="1235" r:id="rId18"/>
    <p:sldId id="1242" r:id="rId19"/>
    <p:sldId id="1243" r:id="rId20"/>
    <p:sldId id="1287" r:id="rId21"/>
    <p:sldId id="1246" r:id="rId22"/>
    <p:sldId id="1247" r:id="rId23"/>
    <p:sldId id="1248" r:id="rId24"/>
    <p:sldId id="1251" r:id="rId25"/>
    <p:sldId id="1250" r:id="rId26"/>
    <p:sldId id="1325" r:id="rId27"/>
    <p:sldId id="1321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07C9"/>
    <a:srgbClr val="E36C0A"/>
    <a:srgbClr val="F39200"/>
    <a:srgbClr val="F4980A"/>
    <a:srgbClr val="5D5D5D"/>
    <a:srgbClr val="BDD7EE"/>
    <a:srgbClr val="FFF1D3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9542" autoAdjust="0"/>
  </p:normalViewPr>
  <p:slideViewPr>
    <p:cSldViewPr snapToGrid="0">
      <p:cViewPr varScale="1">
        <p:scale>
          <a:sx n="116" d="100"/>
          <a:sy n="116" d="100"/>
        </p:scale>
        <p:origin x="40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27T07:12:27.648" v="17485" actId="20577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24T16:28:22.424" v="17465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24T16:28:22.424" v="17465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27T07:07:04.931" v="17467" actId="20577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27T07:07:04.931" v="17467" actId="20577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08:48.982" v="17469" actId="20577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27T07:08:48.982" v="17469" actId="20577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27T07:09:07.032" v="17470" actId="20577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27T07:09:07.032" v="17470" actId="20577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0:19.580" v="17473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27T07:10:19.580" v="17473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27T07:11:24.925" v="17474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27T07:11:24.925" v="17474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2:27.648" v="17485" actId="20577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27T07:12:27.648" v="17485" actId="20577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Chg chg="new del">
        <pc:chgData name="MATHIEU Alexandre" userId="e241321e-edca-4be9-918c-7dd3cd5e5b9d" providerId="ADAL" clId="{E9BC2238-4F52-4776-B101-01CBE828E475}" dt="2023-11-27T07:07:14.104" v="17468" actId="47"/>
        <pc:sldMkLst>
          <pc:docMk/>
          <pc:sldMk cId="1345276294" sldId="1287"/>
        </pc:sldMkLst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29/11/2024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29/11/2024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1298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36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40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hyperlink" Target="https://colab.research.google.com/drive/1hB1pmBw-n7RiS99vCHQi2OKicfcQxpcO?usp=shari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rontiersin.org/journals/built-environment/articles/10.3389/fbuil.2018.00014/full" TargetMode="External"/><Relationship Id="rId5" Type="http://schemas.openxmlformats.org/officeDocument/2006/relationships/hyperlink" Target="https://www.pveducation.org/pvcdrom/modules-and-arrays/shading" TargetMode="Externa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ndreHugoMathieu/pvfault_detection_solar_academy/blob/master/notebooks/python_intro_poa.ipynb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i.org/10.21105/joss.00884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26/11/2024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5979B6F-5BBC-4050-969C-482B70A0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64B6D7-587D-1BF9-0F4A-F67370497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36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99285F-970B-96AC-FB5B-6C8545B4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91" b="13184"/>
          <a:stretch/>
        </p:blipFill>
        <p:spPr>
          <a:xfrm>
            <a:off x="2150076" y="265431"/>
            <a:ext cx="9441243" cy="6421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873FB1-FFCB-9254-B6C6-793FA3F4E69C}"/>
              </a:ext>
            </a:extLst>
          </p:cNvPr>
          <p:cNvSpPr txBox="1"/>
          <p:nvPr/>
        </p:nvSpPr>
        <p:spPr>
          <a:xfrm>
            <a:off x="2027641" y="0"/>
            <a:ext cx="980257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https://pvlib-python.readthedocs.io/en/stable/reference/generated/pvlib.irradiance.get_total_irradiance.html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B901A8-FDBD-24E8-53FA-FCE050957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44" y="2511976"/>
            <a:ext cx="11590867" cy="4367212"/>
          </a:xfrm>
        </p:spPr>
        <p:txBody>
          <a:bodyPr/>
          <a:lstStyle/>
          <a:p>
            <a:r>
              <a:rPr lang="fr-FR" dirty="0"/>
              <a:t>Online</a:t>
            </a:r>
          </a:p>
          <a:p>
            <a:r>
              <a:rPr lang="fr-FR" dirty="0"/>
              <a:t>Documentation</a:t>
            </a:r>
            <a:endParaRPr lang="en-US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C8A156-7208-7F68-E2D2-331F3A3DA7B4}"/>
              </a:ext>
            </a:extLst>
          </p:cNvPr>
          <p:cNvSpPr/>
          <p:nvPr/>
        </p:nvSpPr>
        <p:spPr>
          <a:xfrm>
            <a:off x="8266890" y="1873593"/>
            <a:ext cx="2244810" cy="2589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157DF4A-A760-E1C2-948A-598E2618ADAB}"/>
              </a:ext>
            </a:extLst>
          </p:cNvPr>
          <p:cNvSpPr/>
          <p:nvPr/>
        </p:nvSpPr>
        <p:spPr>
          <a:xfrm>
            <a:off x="5313624" y="2108379"/>
            <a:ext cx="3209100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18A9FA9-D011-BA66-61D2-F93382908677}"/>
              </a:ext>
            </a:extLst>
          </p:cNvPr>
          <p:cNvSpPr/>
          <p:nvPr/>
        </p:nvSpPr>
        <p:spPr>
          <a:xfrm>
            <a:off x="8522724" y="3992625"/>
            <a:ext cx="3122141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B06E6058-C71E-A959-E13A-0CDAC8916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  <a:highlight>
                  <a:srgbClr val="FFFFFF"/>
                </a:highlight>
              </a:rPr>
              <a:t>Review</a:t>
            </a: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 first </a:t>
            </a:r>
            <a:b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</a:b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notebook</a:t>
            </a:r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316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5979B6F-5BBC-4050-969C-482B70A0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64B6D7-587D-1BF9-0F4A-F67370497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36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99285F-970B-96AC-FB5B-6C8545B4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91" b="13184"/>
          <a:stretch/>
        </p:blipFill>
        <p:spPr>
          <a:xfrm>
            <a:off x="2150076" y="265431"/>
            <a:ext cx="9441243" cy="6421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873FB1-FFCB-9254-B6C6-793FA3F4E69C}"/>
              </a:ext>
            </a:extLst>
          </p:cNvPr>
          <p:cNvSpPr txBox="1"/>
          <p:nvPr/>
        </p:nvSpPr>
        <p:spPr>
          <a:xfrm>
            <a:off x="2027641" y="0"/>
            <a:ext cx="980257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https://pvlib-python.readthedocs.io/en/stable/reference/generated/pvlib.irradiance.get_total_irradiance.html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B901A8-FDBD-24E8-53FA-FCE050957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44" y="2511976"/>
            <a:ext cx="11590867" cy="4367212"/>
          </a:xfrm>
        </p:spPr>
        <p:txBody>
          <a:bodyPr/>
          <a:lstStyle/>
          <a:p>
            <a:r>
              <a:rPr lang="fr-FR" dirty="0"/>
              <a:t>Online</a:t>
            </a:r>
          </a:p>
          <a:p>
            <a:r>
              <a:rPr lang="fr-FR" dirty="0"/>
              <a:t>Documentation</a:t>
            </a:r>
            <a:endParaRPr lang="en-US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C8A156-7208-7F68-E2D2-331F3A3DA7B4}"/>
              </a:ext>
            </a:extLst>
          </p:cNvPr>
          <p:cNvSpPr/>
          <p:nvPr/>
        </p:nvSpPr>
        <p:spPr>
          <a:xfrm>
            <a:off x="8266890" y="1873593"/>
            <a:ext cx="2244810" cy="2589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157DF4A-A760-E1C2-948A-598E2618ADAB}"/>
              </a:ext>
            </a:extLst>
          </p:cNvPr>
          <p:cNvSpPr/>
          <p:nvPr/>
        </p:nvSpPr>
        <p:spPr>
          <a:xfrm>
            <a:off x="5313624" y="2108379"/>
            <a:ext cx="3209100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18A9FA9-D011-BA66-61D2-F93382908677}"/>
              </a:ext>
            </a:extLst>
          </p:cNvPr>
          <p:cNvSpPr/>
          <p:nvPr/>
        </p:nvSpPr>
        <p:spPr>
          <a:xfrm>
            <a:off x="8522724" y="3992625"/>
            <a:ext cx="3122141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3829A7-046E-FB9C-CB7B-18022DEC2FB4}"/>
              </a:ext>
            </a:extLst>
          </p:cNvPr>
          <p:cNvSpPr/>
          <p:nvPr/>
        </p:nvSpPr>
        <p:spPr>
          <a:xfrm>
            <a:off x="8562622" y="4375411"/>
            <a:ext cx="3122141" cy="22972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Optional</a:t>
            </a:r>
            <a:r>
              <a:rPr lang="fr-FR" dirty="0">
                <a:solidFill>
                  <a:schemeClr val="tx1"/>
                </a:solidFill>
              </a:rPr>
              <a:t> (default) arguments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90ADC77-BEA4-32DC-58F0-58C4F912A2A2}"/>
              </a:ext>
            </a:extLst>
          </p:cNvPr>
          <p:cNvSpPr/>
          <p:nvPr/>
        </p:nvSpPr>
        <p:spPr>
          <a:xfrm>
            <a:off x="8562622" y="2105008"/>
            <a:ext cx="2149813" cy="2255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2A8AFE-0E6E-2682-B571-10EAE4D9BD8B}"/>
              </a:ext>
            </a:extLst>
          </p:cNvPr>
          <p:cNvSpPr/>
          <p:nvPr/>
        </p:nvSpPr>
        <p:spPr>
          <a:xfrm>
            <a:off x="5313624" y="2338103"/>
            <a:ext cx="3818279" cy="43192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0E48DE0-FF07-CF7D-C95E-9DB74CE52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  <a:highlight>
                  <a:srgbClr val="FFFFFF"/>
                </a:highlight>
              </a:rPr>
              <a:t>Review</a:t>
            </a: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 first </a:t>
            </a:r>
            <a:b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</a:b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notebook</a:t>
            </a:r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525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notebook last </a:t>
            </a:r>
            <a:r>
              <a:rPr lang="fr-FR" sz="3200" b="1" dirty="0" err="1">
                <a:solidFill>
                  <a:srgbClr val="1907C9"/>
                </a:solidFill>
              </a:rPr>
              <a:t>week</a:t>
            </a:r>
            <a:endParaRPr lang="fr-FR" sz="3200" b="1" dirty="0">
              <a:solidFill>
                <a:srgbClr val="1907C9"/>
              </a:solidFill>
            </a:endParaRP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3817E-FA15-A111-4C4D-D5F05511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371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BEE682-728D-C3EB-E196-76B9FFC50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In average, if a PV panel is around 8% covered, bypass diodes start to activate and **might** reduce the module power production to much lower levels.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0F0D14-58E6-EC20-057C-0713A34BC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D7F5AF-9771-9CCE-E100-418A615A0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40A3FD-4D18-EDE0-57F4-234EE7623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81" y="2442438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7784202" y="3632170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" y="2723984"/>
            <a:ext cx="3116204" cy="2337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22" y="2717564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4713875" y="5007469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4008786" y="3683038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5583784" y="2360903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7166748" y="3683038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5490931" y="4734585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5DC0E60-E9D2-2D59-DA68-24001D0FF496}"/>
              </a:ext>
            </a:extLst>
          </p:cNvPr>
          <p:cNvSpPr/>
          <p:nvPr/>
        </p:nvSpPr>
        <p:spPr>
          <a:xfrm>
            <a:off x="3315807" y="3632169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F2C57D-83C0-E79F-FAAC-997A1251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535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8F9ADC-FA0A-03F8-6AC1-DD76B1E8A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/>
              <a:t>“</a:t>
            </a:r>
            <a:r>
              <a:rPr lang="en-US" sz="1800" b="1" dirty="0"/>
              <a:t>Soiling losses</a:t>
            </a:r>
            <a:r>
              <a:rPr lang="en-US" sz="1800" dirty="0"/>
              <a:t> refer to loss in power resulting from snow, dirt, dust and other particles that cover the surface of the PV module.” (</a:t>
            </a:r>
            <a:r>
              <a:rPr lang="en-US" sz="1800" dirty="0" err="1"/>
              <a:t>Maghami</a:t>
            </a:r>
            <a:r>
              <a:rPr lang="en-US" sz="1800" dirty="0"/>
              <a:t> et al., 2016)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BEC876-E0F1-7BB1-9FC4-08784EC35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90883"/>
              </p:ext>
            </p:extLst>
          </p:nvPr>
        </p:nvGraphicFramePr>
        <p:xfrm>
          <a:off x="3666922" y="321024"/>
          <a:ext cx="8147252" cy="619955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Wednesday 13/11/2024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11h15-12h45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14h15-15h45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26/11/2024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9h45-13h00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02/12/2024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 Lecture / 85 %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Hands-on/Project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190200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10/12/2024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3491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8-11h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9455787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Thursday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9h45-12h45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960929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06/01/2025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13h15-14h45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504583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1506764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27h</a:t>
                      </a:r>
                      <a:endParaRPr lang="en-US" sz="1800" b="1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04175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26EE9-D72C-ECB0-48CB-F9679AB28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40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4AE0F-8CBB-0CC0-97CA-BBC16E5BE663}"/>
              </a:ext>
            </a:extLst>
          </p:cNvPr>
          <p:cNvSpPr/>
          <p:nvPr/>
        </p:nvSpPr>
        <p:spPr>
          <a:xfrm>
            <a:off x="3575222" y="1400432"/>
            <a:ext cx="8392333" cy="617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D9754-9999-2767-FDBA-928A4C59D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308FAB-FC7F-9003-2805-E31319FE5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https://colab.research.google.com/drive/1hB1pmBw-n7RiS99vCHQi2OKicfcQxpcO?usp=sharing</a:t>
            </a:r>
            <a:r>
              <a:rPr lang="en-US" sz="1200" dirty="0">
                <a:latin typeface="+mn-lt"/>
              </a:rPr>
              <a:t>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182533" y="1928192"/>
            <a:ext cx="4504267" cy="3138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114559-64B9-C4E6-F46A-7365BD35B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22</a:t>
            </a:fld>
            <a:r>
              <a:rPr lang="fr-FR"/>
              <a:t> / 40</a:t>
            </a:r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2D3635A-072B-1399-BE31-F385DB18D163}"/>
              </a:ext>
            </a:extLst>
          </p:cNvPr>
          <p:cNvCxnSpPr>
            <a:cxnSpLocks/>
          </p:cNvCxnSpPr>
          <p:nvPr/>
        </p:nvCxnSpPr>
        <p:spPr>
          <a:xfrm flipV="1">
            <a:off x="4687330" y="2850292"/>
            <a:ext cx="2117124" cy="16722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u="sng" dirty="0">
              <a:solidFill>
                <a:srgbClr val="0563C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8299" indent="-342900"/>
            <a:r>
              <a:rPr lang="en-US" sz="1800" u="sng" dirty="0">
                <a:latin typeface="+mn-lt"/>
              </a:rPr>
              <a:t>Shading</a:t>
            </a:r>
          </a:p>
          <a:p>
            <a:pPr marL="368299" indent="-342900"/>
            <a:r>
              <a:rPr lang="en-US" sz="1800" dirty="0">
                <a:latin typeface="+mn-lt"/>
              </a:rPr>
              <a:t>PV education 7.2, widget: </a:t>
            </a:r>
            <a:r>
              <a:rPr lang="en-US" sz="1800" dirty="0">
                <a:latin typeface="+mn-lt"/>
                <a:hlinkClick r:id="rId5"/>
              </a:rPr>
              <a:t>https://www.pveducation.org/pvcdrom/modules-and-arrays/shading</a:t>
            </a:r>
            <a:r>
              <a:rPr lang="en-US" sz="1800" dirty="0">
                <a:latin typeface="+mn-lt"/>
              </a:rPr>
              <a:t> </a:t>
            </a:r>
          </a:p>
          <a:p>
            <a:pPr marL="1028683" lvl="1" indent="-342900"/>
            <a:r>
              <a:rPr lang="en-US" sz="1800" dirty="0"/>
              <a:t>How to take into account shading from LIDAR data: </a:t>
            </a:r>
            <a:br>
              <a:rPr lang="en-US" sz="1800" dirty="0"/>
            </a:br>
            <a:r>
              <a:rPr lang="en-US" sz="1800" dirty="0"/>
              <a:t>Solar Energy Potential Assessment on Rooftops and Facades in Large Built Environments Based on LiDAR Data, Image Processing, and Cloud Computing. Methodological Background, Application, and Validation in Geneva (Solar Cadaster), </a:t>
            </a:r>
            <a:r>
              <a:rPr lang="en-US" sz="1800" dirty="0" err="1"/>
              <a:t>Desthieux</a:t>
            </a:r>
            <a:r>
              <a:rPr lang="en-US" sz="1800" dirty="0"/>
              <a:t> et al.</a:t>
            </a:r>
            <a:br>
              <a:rPr lang="en-US" sz="1800" dirty="0"/>
            </a:b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https://www.frontiersin.org/journals/built-environment/articles/10.3389/fbuil.2018.00014/full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DD923-68CF-3B0B-07A9-6BDC708F7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159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36C108FB-160E-8C6B-C2FC-F583F78A8105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That’s it</a:t>
            </a:r>
          </a:p>
        </p:txBody>
      </p:sp>
    </p:spTree>
    <p:extLst>
      <p:ext uri="{BB962C8B-B14F-4D97-AF65-F5344CB8AC3E}">
        <p14:creationId xmlns:p14="http://schemas.microsoft.com/office/powerpoint/2010/main" val="362810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notebook last </a:t>
            </a:r>
            <a:r>
              <a:rPr lang="fr-FR" sz="3200" b="1" dirty="0" err="1">
                <a:solidFill>
                  <a:srgbClr val="1907C9"/>
                </a:solidFill>
              </a:rPr>
              <a:t>week</a:t>
            </a:r>
            <a:endParaRPr lang="fr-FR" sz="3200" b="1" dirty="0">
              <a:solidFill>
                <a:srgbClr val="1907C9"/>
              </a:solidFill>
            </a:endParaRP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  <a:p>
            <a:pPr marL="25399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	Notebook: Shading effect on irradiance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3817E-FA15-A111-4C4D-D5F05511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0900630" cy="1909046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+mn-lt"/>
              </a:rPr>
              <a:t>Notebook recap 13/11/2024</a:t>
            </a:r>
          </a:p>
          <a:p>
            <a:r>
              <a:rPr lang="en-US" sz="1400" dirty="0"/>
              <a:t>Google collab link: </a:t>
            </a:r>
            <a:r>
              <a:rPr lang="en-US" sz="1400" dirty="0">
                <a:hlinkClick r:id="rId2"/>
              </a:rPr>
              <a:t>https://github.com/AlexandreHugoMathieu/pvfault_detection_solar_academy/blob/master/notebooks/python_intro_poa.ipynb</a:t>
            </a:r>
            <a:r>
              <a:rPr lang="en-US" sz="1400" dirty="0"/>
              <a:t> </a:t>
            </a:r>
          </a:p>
          <a:p>
            <a:r>
              <a:rPr lang="en-US" sz="1400" dirty="0"/>
              <a:t>Correction: </a:t>
            </a:r>
            <a:r>
              <a:rPr lang="en-US" sz="1400" dirty="0">
                <a:hlinkClick r:id="rId2"/>
              </a:rPr>
              <a:t>https://github.com/AlexandreHugoMathieu/pvfault_detection_solar_academy/blob/master/notebooks/python_intro_poa.ipynb</a:t>
            </a:r>
            <a:r>
              <a:rPr lang="en-US" sz="1400" dirty="0"/>
              <a:t> </a:t>
            </a:r>
          </a:p>
          <a:p>
            <a:endParaRPr lang="en-US" sz="1400" b="1" dirty="0"/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dirty="0">
              <a:latin typeface="+mn-lt"/>
            </a:endParaRPr>
          </a:p>
          <a:p>
            <a:endParaRPr lang="en-US" sz="1400" dirty="0">
              <a:latin typeface="+mn-lt"/>
            </a:endParaRPr>
          </a:p>
          <a:p>
            <a:endParaRPr lang="en-US" sz="1400" dirty="0">
              <a:latin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D3C118-BA7B-F184-379F-F63A7ED6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478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1/4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5849984" y="429179"/>
            <a:ext cx="608691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np </a:t>
            </a:r>
            <a:r>
              <a:rPr lang="en-US" sz="1200" dirty="0">
                <a:solidFill>
                  <a:srgbClr val="1907C9"/>
                </a:solidFill>
              </a:rPr>
              <a:t># import to your python instance the package “</a:t>
            </a:r>
            <a:r>
              <a:rPr lang="en-US" sz="1200" dirty="0" err="1">
                <a:solidFill>
                  <a:srgbClr val="1907C9"/>
                </a:solidFill>
              </a:rPr>
              <a:t>numpy</a:t>
            </a:r>
            <a:r>
              <a:rPr lang="en-US" sz="1200" dirty="0">
                <a:solidFill>
                  <a:srgbClr val="1907C9"/>
                </a:solidFill>
              </a:rPr>
              <a:t>”  and rename it “np” (helpful for math calculations)</a:t>
            </a:r>
          </a:p>
          <a:p>
            <a:r>
              <a:rPr lang="en-US" sz="1600" dirty="0"/>
              <a:t>import pandas as pd </a:t>
            </a:r>
            <a:r>
              <a:rPr lang="en-US" sz="1200" dirty="0">
                <a:solidFill>
                  <a:srgbClr val="1907C9"/>
                </a:solidFill>
              </a:rPr>
              <a:t># import to your python instance the package “pandas” (helpful for data structure and calculations)</a:t>
            </a:r>
          </a:p>
          <a:p>
            <a:endParaRPr lang="en-US" sz="1600" dirty="0">
              <a:solidFill>
                <a:srgbClr val="1907C9"/>
              </a:solidFill>
            </a:endParaRPr>
          </a:p>
          <a:p>
            <a:r>
              <a:rPr lang="en-US" sz="1600" dirty="0" err="1"/>
              <a:t>ts</a:t>
            </a:r>
            <a:r>
              <a:rPr lang="en-US" sz="1600" dirty="0"/>
              <a:t> = </a:t>
            </a:r>
            <a:r>
              <a:rPr lang="en-US" sz="1600" dirty="0" err="1"/>
              <a:t>pd.Series</a:t>
            </a:r>
            <a:r>
              <a:rPr lang="en-US" sz="1600" dirty="0"/>
              <a:t>([1, 2,3], index=['</a:t>
            </a:r>
            <a:r>
              <a:rPr lang="en-US" sz="1600" dirty="0" err="1"/>
              <a:t>a','b','c</a:t>
            </a:r>
            <a:r>
              <a:rPr lang="en-US" sz="1600" dirty="0"/>
              <a:t>']) </a:t>
            </a:r>
            <a:r>
              <a:rPr lang="en-US" sz="1200" dirty="0">
                <a:solidFill>
                  <a:srgbClr val="1907C9"/>
                </a:solidFill>
              </a:rPr>
              <a:t># Initiate a pandas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into variable “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”</a:t>
            </a:r>
          </a:p>
          <a:p>
            <a:r>
              <a:rPr lang="en-US" sz="1600" dirty="0"/>
              <a:t>ts2 = </a:t>
            </a:r>
            <a:r>
              <a:rPr lang="en-US" sz="1600" dirty="0" err="1"/>
              <a:t>ts</a:t>
            </a:r>
            <a:r>
              <a:rPr lang="en-US" sz="1600" dirty="0"/>
              <a:t> + </a:t>
            </a:r>
            <a:r>
              <a:rPr lang="en-US" sz="1600" dirty="0" err="1"/>
              <a:t>ts</a:t>
            </a:r>
            <a:r>
              <a:rPr lang="en-US" sz="1600" dirty="0"/>
              <a:t>/2 + </a:t>
            </a:r>
            <a:r>
              <a:rPr lang="en-US" sz="1600" dirty="0" err="1"/>
              <a:t>np.cos</a:t>
            </a:r>
            <a:r>
              <a:rPr lang="en-US" sz="1600" dirty="0"/>
              <a:t>(</a:t>
            </a:r>
            <a:r>
              <a:rPr lang="en-US" sz="1600" dirty="0" err="1"/>
              <a:t>ts</a:t>
            </a:r>
            <a:r>
              <a:rPr lang="en-US" sz="1600" dirty="0"/>
              <a:t>) + </a:t>
            </a:r>
            <a:r>
              <a:rPr lang="en-US" sz="1600" dirty="0" err="1"/>
              <a:t>np.pi</a:t>
            </a:r>
            <a:r>
              <a:rPr lang="en-US" sz="1600" dirty="0"/>
              <a:t> </a:t>
            </a:r>
            <a:r>
              <a:rPr lang="en-US" sz="1200" dirty="0">
                <a:solidFill>
                  <a:srgbClr val="1907C9"/>
                </a:solidFill>
              </a:rPr>
              <a:t># Make calculate with “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” and store it into “ts2”</a:t>
            </a:r>
            <a:r>
              <a:rPr lang="en-US" sz="1200" b="1" dirty="0">
                <a:solidFill>
                  <a:srgbClr val="1907C9"/>
                </a:solidFill>
              </a:rPr>
              <a:t> </a:t>
            </a:r>
          </a:p>
          <a:p>
            <a:r>
              <a:rPr lang="en-US" sz="1600" dirty="0"/>
              <a:t>print(ts2) </a:t>
            </a:r>
            <a:r>
              <a:rPr lang="en-US" sz="1200" dirty="0">
                <a:solidFill>
                  <a:srgbClr val="1907C9"/>
                </a:solidFill>
              </a:rPr>
              <a:t># print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endParaRPr lang="en-US" sz="1200" dirty="0">
              <a:solidFill>
                <a:srgbClr val="1907C9"/>
              </a:solidFill>
            </a:endParaRP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ts.plot</a:t>
            </a:r>
            <a:r>
              <a:rPr lang="en-US" sz="1600" dirty="0"/>
              <a:t>(marker="o") </a:t>
            </a:r>
            <a:r>
              <a:rPr lang="en-US" sz="1200" dirty="0">
                <a:solidFill>
                  <a:srgbClr val="1907C9"/>
                </a:solidFill>
              </a:rPr>
              <a:t># Make a plot of 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 with “o” (circle) marker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() </a:t>
            </a:r>
            <a:r>
              <a:rPr lang="en-US" sz="1200" dirty="0">
                <a:solidFill>
                  <a:srgbClr val="1907C9"/>
                </a:solidFill>
              </a:rPr>
              <a:t># Initiate an empty </a:t>
            </a:r>
            <a:r>
              <a:rPr lang="en-US" sz="1200" dirty="0" err="1">
                <a:solidFill>
                  <a:srgbClr val="1907C9"/>
                </a:solidFill>
              </a:rPr>
              <a:t>dataframe</a:t>
            </a:r>
            <a:r>
              <a:rPr lang="en-US" sz="1200" dirty="0">
                <a:solidFill>
                  <a:srgbClr val="1907C9"/>
                </a:solidFill>
              </a:rPr>
              <a:t> into variable “</a:t>
            </a:r>
            <a:r>
              <a:rPr lang="en-US" sz="1200" dirty="0" err="1">
                <a:solidFill>
                  <a:srgbClr val="1907C9"/>
                </a:solidFill>
              </a:rPr>
              <a:t>df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["</a:t>
            </a:r>
            <a:r>
              <a:rPr lang="en-US" sz="1600" dirty="0" err="1"/>
              <a:t>first_column</a:t>
            </a:r>
            <a:r>
              <a:rPr lang="en-US" sz="1600" dirty="0"/>
              <a:t>"] = </a:t>
            </a:r>
            <a:r>
              <a:rPr lang="en-US" sz="1600" dirty="0" err="1"/>
              <a:t>ts</a:t>
            </a:r>
            <a:r>
              <a:rPr lang="en-US" sz="1600" dirty="0"/>
              <a:t> </a:t>
            </a:r>
            <a:r>
              <a:rPr lang="en-US" sz="1200" dirty="0">
                <a:solidFill>
                  <a:srgbClr val="1907C9"/>
                </a:solidFill>
              </a:rPr>
              <a:t># Store “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in a column labeled “</a:t>
            </a:r>
            <a:r>
              <a:rPr lang="en-US" sz="1200" dirty="0" err="1">
                <a:solidFill>
                  <a:srgbClr val="1907C9"/>
                </a:solidFill>
              </a:rPr>
              <a:t>first_column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["</a:t>
            </a:r>
            <a:r>
              <a:rPr lang="en-US" sz="1600" dirty="0" err="1"/>
              <a:t>second_column</a:t>
            </a:r>
            <a:r>
              <a:rPr lang="en-US" sz="1600" dirty="0"/>
              <a:t>"] = ts2 * 2 </a:t>
            </a:r>
            <a:r>
              <a:rPr lang="en-US" sz="1200" dirty="0">
                <a:solidFill>
                  <a:srgbClr val="1907C9"/>
                </a:solidFill>
              </a:rPr>
              <a:t># Store “ts2”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 in another column labeled “</a:t>
            </a:r>
            <a:r>
              <a:rPr lang="en-US" sz="1200" dirty="0" err="1">
                <a:solidFill>
                  <a:srgbClr val="1907C9"/>
                </a:solidFill>
              </a:rPr>
              <a:t>second_column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df.plot</a:t>
            </a:r>
            <a:r>
              <a:rPr lang="en-US" sz="1600" dirty="0"/>
              <a:t>(marker="o") </a:t>
            </a:r>
            <a:r>
              <a:rPr lang="en-US" sz="1200" dirty="0">
                <a:solidFill>
                  <a:srgbClr val="1907C9"/>
                </a:solidFill>
              </a:rPr>
              <a:t># Make a plot of </a:t>
            </a:r>
            <a:r>
              <a:rPr lang="en-US" sz="1200" dirty="0" err="1">
                <a:solidFill>
                  <a:srgbClr val="1907C9"/>
                </a:solidFill>
              </a:rPr>
              <a:t>df</a:t>
            </a:r>
            <a:r>
              <a:rPr lang="en-US" sz="1200" dirty="0">
                <a:solidFill>
                  <a:srgbClr val="1907C9"/>
                </a:solidFill>
              </a:rPr>
              <a:t> with “o” (circle) marker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df.loc</a:t>
            </a:r>
            <a:r>
              <a:rPr lang="en-US" sz="1600" dirty="0"/>
              <a:t>[“a”, :] </a:t>
            </a:r>
            <a:r>
              <a:rPr lang="en-US" sz="1200" dirty="0">
                <a:solidFill>
                  <a:srgbClr val="1907C9"/>
                </a:solidFill>
              </a:rPr>
              <a:t># Select the entire row with “a” as index</a:t>
            </a:r>
          </a:p>
          <a:p>
            <a:r>
              <a:rPr lang="en-US" sz="1600" dirty="0" err="1"/>
              <a:t>df.loc</a:t>
            </a:r>
            <a:r>
              <a:rPr lang="en-US" sz="1600" dirty="0"/>
              <a:t>[“a”, “</a:t>
            </a:r>
            <a:r>
              <a:rPr lang="en-US" sz="1600" dirty="0" err="1"/>
              <a:t>first_column</a:t>
            </a:r>
            <a:r>
              <a:rPr lang="en-US" sz="1600" dirty="0"/>
              <a:t>”] </a:t>
            </a:r>
            <a:r>
              <a:rPr lang="en-US" sz="1200" dirty="0">
                <a:solidFill>
                  <a:srgbClr val="1907C9"/>
                </a:solidFill>
              </a:rPr>
              <a:t># Select the value with “a” as index and “</a:t>
            </a:r>
            <a:r>
              <a:rPr lang="en-US" sz="1200" dirty="0" err="1">
                <a:solidFill>
                  <a:srgbClr val="1907C9"/>
                </a:solidFill>
              </a:rPr>
              <a:t>first_column</a:t>
            </a:r>
            <a:r>
              <a:rPr lang="en-US" sz="1200" dirty="0">
                <a:solidFill>
                  <a:srgbClr val="1907C9"/>
                </a:solidFill>
              </a:rPr>
              <a:t>” as column</a:t>
            </a:r>
          </a:p>
          <a:p>
            <a:endParaRPr lang="en-US" sz="1200" dirty="0">
              <a:solidFill>
                <a:srgbClr val="1907C9"/>
              </a:solidFill>
            </a:endParaRPr>
          </a:p>
        </p:txBody>
      </p:sp>
      <p:graphicFrame>
        <p:nvGraphicFramePr>
          <p:cNvPr id="17" name="Tableau 17">
            <a:extLst>
              <a:ext uri="{FF2B5EF4-FFF2-40B4-BE49-F238E27FC236}">
                <a16:creationId xmlns:a16="http://schemas.microsoft.com/office/drawing/2014/main" id="{9F15DADA-7139-F5E9-28AA-619BF927B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901624"/>
              </p:ext>
            </p:extLst>
          </p:nvPr>
        </p:nvGraphicFramePr>
        <p:xfrm>
          <a:off x="4341566" y="498310"/>
          <a:ext cx="901700" cy="822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50850">
                  <a:extLst>
                    <a:ext uri="{9D8B030D-6E8A-4147-A177-3AD203B41FA5}">
                      <a16:colId xmlns:a16="http://schemas.microsoft.com/office/drawing/2014/main" val="3243711742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1705838531"/>
                    </a:ext>
                  </a:extLst>
                </a:gridCol>
              </a:tblGrid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1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57793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7625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3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1745"/>
                  </a:ext>
                </a:extLst>
              </a:tr>
            </a:tbl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2A3338FC-79D4-F43C-1036-8567286E40DC}"/>
              </a:ext>
            </a:extLst>
          </p:cNvPr>
          <p:cNvSpPr txBox="1"/>
          <p:nvPr/>
        </p:nvSpPr>
        <p:spPr>
          <a:xfrm>
            <a:off x="4341566" y="1266525"/>
            <a:ext cx="62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index</a:t>
            </a:r>
            <a:endParaRPr lang="en-US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43FAA-C77B-3066-3A71-306116AA0FA7}"/>
              </a:ext>
            </a:extLst>
          </p:cNvPr>
          <p:cNvSpPr txBox="1"/>
          <p:nvPr/>
        </p:nvSpPr>
        <p:spPr>
          <a:xfrm>
            <a:off x="4507844" y="1652868"/>
            <a:ext cx="714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values</a:t>
            </a:r>
            <a:endParaRPr lang="en-US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6290CD5-17D9-455F-A93A-AE7DAC640104}"/>
              </a:ext>
            </a:extLst>
          </p:cNvPr>
          <p:cNvSpPr txBox="1"/>
          <p:nvPr/>
        </p:nvSpPr>
        <p:spPr>
          <a:xfrm>
            <a:off x="4702177" y="142062"/>
            <a:ext cx="32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ts</a:t>
            </a:r>
            <a:endParaRPr lang="en-US" sz="1400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E147CBF-A610-6983-4494-8F30FBFBCFD5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5243266" y="909790"/>
            <a:ext cx="606718" cy="82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au 17">
            <a:extLst>
              <a:ext uri="{FF2B5EF4-FFF2-40B4-BE49-F238E27FC236}">
                <a16:creationId xmlns:a16="http://schemas.microsoft.com/office/drawing/2014/main" id="{4E32E779-A1B4-AF2C-0035-40389236C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212185"/>
              </p:ext>
            </p:extLst>
          </p:nvPr>
        </p:nvGraphicFramePr>
        <p:xfrm>
          <a:off x="4078128" y="2762844"/>
          <a:ext cx="901701" cy="822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0567">
                  <a:extLst>
                    <a:ext uri="{9D8B030D-6E8A-4147-A177-3AD203B41FA5}">
                      <a16:colId xmlns:a16="http://schemas.microsoft.com/office/drawing/2014/main" val="3243711742"/>
                    </a:ext>
                  </a:extLst>
                </a:gridCol>
                <a:gridCol w="300567">
                  <a:extLst>
                    <a:ext uri="{9D8B030D-6E8A-4147-A177-3AD203B41FA5}">
                      <a16:colId xmlns:a16="http://schemas.microsoft.com/office/drawing/2014/main" val="1705838531"/>
                    </a:ext>
                  </a:extLst>
                </a:gridCol>
                <a:gridCol w="300567">
                  <a:extLst>
                    <a:ext uri="{9D8B030D-6E8A-4147-A177-3AD203B41FA5}">
                      <a16:colId xmlns:a16="http://schemas.microsoft.com/office/drawing/2014/main" val="2725669448"/>
                    </a:ext>
                  </a:extLst>
                </a:gridCol>
              </a:tblGrid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57793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4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7625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6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1745"/>
                  </a:ext>
                </a:extLst>
              </a:tr>
            </a:tbl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9190EE45-B0CD-6A6D-0386-1DBAD4BC00B2}"/>
              </a:ext>
            </a:extLst>
          </p:cNvPr>
          <p:cNvSpPr txBox="1"/>
          <p:nvPr/>
        </p:nvSpPr>
        <p:spPr>
          <a:xfrm>
            <a:off x="4535358" y="1945630"/>
            <a:ext cx="48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df</a:t>
            </a:r>
            <a:endParaRPr lang="en-US" sz="1400" b="1" u="sng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60C5751-3058-6BE6-DDA5-8FF7CCA51036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4028470" y="3585955"/>
            <a:ext cx="1902773" cy="164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C0DF359B-4D27-2648-35C3-C5783B8D0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8"/>
          <a:stretch/>
        </p:blipFill>
        <p:spPr>
          <a:xfrm>
            <a:off x="255098" y="3775232"/>
            <a:ext cx="3773372" cy="2911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36E0146-B314-59E0-0EE7-6508AD35A254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4979829" y="3089038"/>
            <a:ext cx="439785" cy="8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46CF8CB7-2DA8-4130-BC09-7A7604DE4FF8}"/>
              </a:ext>
            </a:extLst>
          </p:cNvPr>
          <p:cNvSpPr txBox="1"/>
          <p:nvPr/>
        </p:nvSpPr>
        <p:spPr>
          <a:xfrm>
            <a:off x="3936173" y="3536844"/>
            <a:ext cx="62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index</a:t>
            </a:r>
            <a:endParaRPr lang="en-US" sz="1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D3C118-BA7B-F184-379F-F63A7ED6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36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BE017B-89FE-D4D9-1484-7F0FD620E93A}"/>
              </a:ext>
            </a:extLst>
          </p:cNvPr>
          <p:cNvSpPr txBox="1"/>
          <p:nvPr/>
        </p:nvSpPr>
        <p:spPr>
          <a:xfrm>
            <a:off x="3398410" y="2296957"/>
            <a:ext cx="174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first_column</a:t>
            </a:r>
            <a:endParaRPr lang="en-US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3E5A2B-BCD3-BB4E-FDD6-C1AC46D27E19}"/>
              </a:ext>
            </a:extLst>
          </p:cNvPr>
          <p:cNvSpPr txBox="1"/>
          <p:nvPr/>
        </p:nvSpPr>
        <p:spPr>
          <a:xfrm>
            <a:off x="4430955" y="2290909"/>
            <a:ext cx="174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second_column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BBE3427-D36B-7789-CBF0-4033DDE509DE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155872" y="2561623"/>
            <a:ext cx="373106" cy="201221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2503E36-93AF-D7E2-1CFD-CB7DF9CF4BF4}"/>
              </a:ext>
            </a:extLst>
          </p:cNvPr>
          <p:cNvCxnSpPr>
            <a:cxnSpLocks/>
          </p:cNvCxnSpPr>
          <p:nvPr/>
        </p:nvCxnSpPr>
        <p:spPr>
          <a:xfrm flipH="1">
            <a:off x="4868827" y="2561133"/>
            <a:ext cx="286930" cy="218451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9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2/4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5576271" y="171449"/>
            <a:ext cx="637638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907C9"/>
                </a:solidFill>
              </a:rPr>
              <a:t>####### Calculate POA, the lazy way #######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/>
              <a:t>from </a:t>
            </a:r>
            <a:r>
              <a:rPr lang="en-US" sz="1600" dirty="0" err="1"/>
              <a:t>pvlib.irradiance</a:t>
            </a:r>
            <a:r>
              <a:rPr lang="en-US" sz="1600" dirty="0"/>
              <a:t> import </a:t>
            </a:r>
            <a:r>
              <a:rPr lang="en-US" sz="1600" dirty="0" err="1"/>
              <a:t>get_total_irradiance</a:t>
            </a:r>
            <a:r>
              <a:rPr lang="en-US" sz="1200" dirty="0">
                <a:solidFill>
                  <a:srgbClr val="1907C9"/>
                </a:solidFill>
              </a:rPr>
              <a:t> # import the function “</a:t>
            </a:r>
            <a:r>
              <a:rPr lang="en-US" sz="1200" dirty="0" err="1">
                <a:solidFill>
                  <a:srgbClr val="1907C9"/>
                </a:solidFill>
              </a:rPr>
              <a:t>get_total_irradiance</a:t>
            </a:r>
            <a:r>
              <a:rPr lang="en-US" sz="1200" dirty="0">
                <a:solidFill>
                  <a:srgbClr val="1907C9"/>
                </a:solidFill>
              </a:rPr>
              <a:t> from pvlib”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On  another note, pvlib* is a very useful package for PV modeling with plenty of convenient functions, do not hesitate to look it up on the web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/>
              <a:t>beta = 20 </a:t>
            </a:r>
            <a:r>
              <a:rPr lang="en-US" sz="1200" dirty="0">
                <a:solidFill>
                  <a:srgbClr val="1907C9"/>
                </a:solidFill>
              </a:rPr>
              <a:t># tilt [°]</a:t>
            </a:r>
          </a:p>
          <a:p>
            <a:r>
              <a:rPr lang="en-US" sz="1600" dirty="0"/>
              <a:t>azimuth = 180 </a:t>
            </a:r>
            <a:r>
              <a:rPr lang="en-US" sz="1200" dirty="0">
                <a:solidFill>
                  <a:srgbClr val="1907C9"/>
                </a:solidFill>
              </a:rPr>
              <a:t># azimuth [°]</a:t>
            </a:r>
          </a:p>
          <a:p>
            <a:r>
              <a:rPr lang="en-US" sz="1600" dirty="0"/>
              <a:t>rho = 0.2 </a:t>
            </a:r>
            <a:r>
              <a:rPr lang="en-US" sz="1200" dirty="0">
                <a:solidFill>
                  <a:srgbClr val="1907C9"/>
                </a:solidFill>
              </a:rPr>
              <a:t># albedo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solar_position</a:t>
            </a:r>
            <a:r>
              <a:rPr lang="en-US" sz="1600" dirty="0"/>
              <a:t> = </a:t>
            </a:r>
            <a:r>
              <a:rPr lang="en-US" sz="1600" dirty="0" err="1"/>
              <a:t>pd.read_csv</a:t>
            </a:r>
            <a:r>
              <a:rPr lang="en-US" sz="1600" dirty="0"/>
              <a:t>("solarpos_data.csv") </a:t>
            </a:r>
            <a:r>
              <a:rPr lang="en-US" sz="1200" dirty="0">
                <a:solidFill>
                  <a:srgbClr val="1907C9"/>
                </a:solidFill>
              </a:rPr>
              <a:t># Import the data file "solarpos_data.csv“ which contains the sun path (azimuth and elevation)  with datetime index</a:t>
            </a:r>
          </a:p>
          <a:p>
            <a:r>
              <a:rPr lang="en-US" sz="1600" dirty="0" err="1"/>
              <a:t>weather_data</a:t>
            </a:r>
            <a:r>
              <a:rPr lang="en-US" sz="1600" dirty="0"/>
              <a:t> = </a:t>
            </a:r>
            <a:r>
              <a:rPr lang="en-US" sz="1600" dirty="0" err="1"/>
              <a:t>pd.read_csv</a:t>
            </a:r>
            <a:r>
              <a:rPr lang="en-US" sz="1600" dirty="0"/>
              <a:t>("sat_data.csv", </a:t>
            </a:r>
            <a:r>
              <a:rPr lang="en-US" sz="1600" dirty="0" err="1"/>
              <a:t>index_col</a:t>
            </a:r>
            <a:r>
              <a:rPr lang="en-US" sz="1600" dirty="0"/>
              <a:t>=0) </a:t>
            </a:r>
            <a:r>
              <a:rPr lang="en-US" sz="1200" dirty="0">
                <a:solidFill>
                  <a:srgbClr val="1907C9"/>
                </a:solidFill>
              </a:rPr>
              <a:t># Import the data file “sat_data.csv“ which irradiance (</a:t>
            </a:r>
            <a:r>
              <a:rPr lang="en-US" sz="1200" dirty="0" err="1">
                <a:solidFill>
                  <a:srgbClr val="1907C9"/>
                </a:solidFill>
              </a:rPr>
              <a:t>dni</a:t>
            </a:r>
            <a:r>
              <a:rPr lang="en-US" sz="1200" dirty="0">
                <a:solidFill>
                  <a:srgbClr val="1907C9"/>
                </a:solidFill>
              </a:rPr>
              <a:t>, </a:t>
            </a:r>
            <a:r>
              <a:rPr lang="en-US" sz="1200" dirty="0" err="1">
                <a:solidFill>
                  <a:srgbClr val="1907C9"/>
                </a:solidFill>
              </a:rPr>
              <a:t>ghi</a:t>
            </a:r>
            <a:r>
              <a:rPr lang="en-US" sz="1200" dirty="0">
                <a:solidFill>
                  <a:srgbClr val="1907C9"/>
                </a:solidFill>
              </a:rPr>
              <a:t>, </a:t>
            </a:r>
            <a:r>
              <a:rPr lang="en-US" sz="1200" dirty="0" err="1">
                <a:solidFill>
                  <a:srgbClr val="1907C9"/>
                </a:solidFill>
              </a:rPr>
              <a:t>dhi</a:t>
            </a:r>
            <a:r>
              <a:rPr lang="en-US" sz="1200" dirty="0">
                <a:solidFill>
                  <a:srgbClr val="1907C9"/>
                </a:solidFill>
              </a:rPr>
              <a:t>) with datetime index</a:t>
            </a:r>
          </a:p>
          <a:p>
            <a:endParaRPr lang="en-US" sz="1600" dirty="0"/>
          </a:p>
          <a:p>
            <a:r>
              <a:rPr lang="en-US" sz="1600" dirty="0"/>
              <a:t>data = </a:t>
            </a:r>
            <a:r>
              <a:rPr lang="en-US" sz="1600" dirty="0" err="1"/>
              <a:t>get_total_irradiance</a:t>
            </a:r>
            <a:r>
              <a:rPr lang="en-US" sz="1600" dirty="0"/>
              <a:t>(beta, azimuth, </a:t>
            </a:r>
            <a:r>
              <a:rPr lang="en-US" sz="1600" dirty="0" err="1"/>
              <a:t>solar_position</a:t>
            </a:r>
            <a:r>
              <a:rPr lang="en-US" sz="1600" dirty="0"/>
              <a:t>["zenith"], </a:t>
            </a:r>
            <a:r>
              <a:rPr lang="en-US" sz="1600" dirty="0" err="1"/>
              <a:t>solar_position</a:t>
            </a:r>
            <a:r>
              <a:rPr lang="en-US" sz="1600" dirty="0"/>
              <a:t>["azimuth"], </a:t>
            </a:r>
            <a:r>
              <a:rPr lang="en-US" sz="1600" dirty="0" err="1"/>
              <a:t>weather_data</a:t>
            </a:r>
            <a:r>
              <a:rPr lang="en-US" sz="1600" dirty="0"/>
              <a:t>["</a:t>
            </a:r>
            <a:r>
              <a:rPr lang="en-US" sz="1600" dirty="0" err="1"/>
              <a:t>dni</a:t>
            </a:r>
            <a:r>
              <a:rPr lang="en-US" sz="1600" dirty="0"/>
              <a:t>"], </a:t>
            </a:r>
            <a:r>
              <a:rPr lang="en-US" sz="1600" dirty="0" err="1"/>
              <a:t>weather_data</a:t>
            </a:r>
            <a:r>
              <a:rPr lang="en-US" sz="1600" dirty="0"/>
              <a:t>["</a:t>
            </a:r>
            <a:r>
              <a:rPr lang="en-US" sz="1600" dirty="0" err="1"/>
              <a:t>ghi</a:t>
            </a:r>
            <a:r>
              <a:rPr lang="en-US" sz="1600" dirty="0"/>
              <a:t>"], </a:t>
            </a:r>
            <a:r>
              <a:rPr lang="en-US" sz="1600" dirty="0" err="1"/>
              <a:t>weather_data</a:t>
            </a:r>
            <a:r>
              <a:rPr lang="en-US" sz="1600" dirty="0"/>
              <a:t>["</a:t>
            </a:r>
            <a:r>
              <a:rPr lang="en-US" sz="1600" dirty="0" err="1"/>
              <a:t>dhi</a:t>
            </a:r>
            <a:r>
              <a:rPr lang="en-US" sz="1600" dirty="0"/>
              <a:t>"], albedo=rho) </a:t>
            </a:r>
            <a:r>
              <a:rPr lang="en-US" sz="1200" dirty="0">
                <a:solidFill>
                  <a:srgbClr val="1907C9"/>
                </a:solidFill>
              </a:rPr>
              <a:t># Directly apply the isotropic models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data.head</a:t>
            </a:r>
            <a:r>
              <a:rPr lang="en-US" sz="1600" dirty="0"/>
              <a:t>(12)) </a:t>
            </a:r>
            <a:r>
              <a:rPr lang="en-US" sz="1600" dirty="0">
                <a:solidFill>
                  <a:srgbClr val="1907C9"/>
                </a:solidFill>
              </a:rPr>
              <a:t># Show the first 12 lines of the </a:t>
            </a:r>
            <a:r>
              <a:rPr lang="en-US" sz="1600" dirty="0" err="1">
                <a:solidFill>
                  <a:srgbClr val="1907C9"/>
                </a:solidFill>
              </a:rPr>
              <a:t>DataFrame</a:t>
            </a:r>
            <a:r>
              <a:rPr lang="en-US" sz="1600" dirty="0">
                <a:solidFill>
                  <a:srgbClr val="1907C9"/>
                </a:solidFill>
              </a:rPr>
              <a:t> </a:t>
            </a:r>
            <a:endParaRPr lang="en-US" sz="2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43FAA-C77B-3066-3A71-306116AA0FA7}"/>
              </a:ext>
            </a:extLst>
          </p:cNvPr>
          <p:cNvSpPr txBox="1"/>
          <p:nvPr/>
        </p:nvSpPr>
        <p:spPr>
          <a:xfrm>
            <a:off x="11343176" y="2034239"/>
            <a:ext cx="624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values</a:t>
            </a:r>
            <a:endParaRPr lang="en-US" sz="11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B22742F-6F77-5807-29E4-E2D30F4ABC28}"/>
              </a:ext>
            </a:extLst>
          </p:cNvPr>
          <p:cNvSpPr txBox="1"/>
          <p:nvPr/>
        </p:nvSpPr>
        <p:spPr>
          <a:xfrm>
            <a:off x="6472520" y="5635225"/>
            <a:ext cx="49055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FF"/>
                </a:highlight>
              </a:rPr>
              <a:t>Pvlib ref</a:t>
            </a:r>
            <a:br>
              <a:rPr lang="en-US" sz="1400" dirty="0">
                <a:highlight>
                  <a:srgbClr val="FFFFFF"/>
                </a:highlight>
              </a:rPr>
            </a:br>
            <a:r>
              <a:rPr lang="en-US" sz="1400" dirty="0">
                <a:highlight>
                  <a:srgbClr val="FFFFFF"/>
                </a:highlight>
              </a:rPr>
              <a:t>*William F. Holmgren, Clifford W. Hansen, and Mark A. </a:t>
            </a:r>
            <a:r>
              <a:rPr lang="en-US" sz="1400" dirty="0" err="1">
                <a:highlight>
                  <a:srgbClr val="FFFFFF"/>
                </a:highlight>
              </a:rPr>
              <a:t>Mikofski</a:t>
            </a:r>
            <a:r>
              <a:rPr lang="en-US" sz="1400" dirty="0">
                <a:highlight>
                  <a:srgbClr val="FFFFFF"/>
                </a:highlight>
              </a:rPr>
              <a:t>. “pvlib python: a python package for modeling solar energy systems.” Journal of Open Source Software, 3(29), 884, (2018). </a:t>
            </a:r>
            <a:r>
              <a:rPr lang="en-US" sz="1400" dirty="0">
                <a:highlight>
                  <a:srgbClr val="FFFFFF"/>
                </a:highlight>
                <a:hlinkClick r:id="rId2"/>
              </a:rPr>
              <a:t>https://doi.org/10.21105/joss.00884</a:t>
            </a:r>
            <a:endParaRPr lang="en-US" sz="1400" dirty="0">
              <a:highlight>
                <a:srgbClr val="FFFFFF"/>
              </a:highlight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0A1D764-A83E-15C4-3002-E463533A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" y="3311143"/>
            <a:ext cx="5451585" cy="3290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7B45B45-86B8-87DF-D8F8-C2A086197B6C}"/>
              </a:ext>
            </a:extLst>
          </p:cNvPr>
          <p:cNvCxnSpPr>
            <a:cxnSpLocks/>
          </p:cNvCxnSpPr>
          <p:nvPr/>
        </p:nvCxnSpPr>
        <p:spPr>
          <a:xfrm flipH="1">
            <a:off x="5576271" y="4836820"/>
            <a:ext cx="877533" cy="58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6AF531-D15C-29BF-6603-08673D42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8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3/4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4151870" y="171449"/>
            <a:ext cx="7800781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907C9"/>
                </a:solidFill>
              </a:rPr>
              <a:t>####### Function definition #######</a:t>
            </a:r>
          </a:p>
          <a:p>
            <a:endParaRPr lang="en-US" sz="1050" dirty="0">
              <a:solidFill>
                <a:srgbClr val="1907C9"/>
              </a:solidFill>
            </a:endParaRPr>
          </a:p>
          <a:p>
            <a:r>
              <a:rPr lang="en-US" sz="1200" dirty="0">
                <a:solidFill>
                  <a:srgbClr val="1907C9"/>
                </a:solidFill>
              </a:rPr>
              <a:t># Function, useful to store few lines of code you want to reuse and apply with different inputs</a:t>
            </a:r>
          </a:p>
          <a:p>
            <a:r>
              <a:rPr lang="en-US" sz="1600" dirty="0"/>
              <a:t>def </a:t>
            </a:r>
            <a:r>
              <a:rPr lang="en-US" sz="1600" dirty="0" err="1"/>
              <a:t>my_func_name</a:t>
            </a:r>
            <a:r>
              <a:rPr lang="en-US" sz="1600" dirty="0"/>
              <a:t>(argument1, argument2): 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Define the function “</a:t>
            </a:r>
            <a:r>
              <a:rPr lang="en-US" sz="1200" dirty="0" err="1">
                <a:solidFill>
                  <a:srgbClr val="1907C9"/>
                </a:solidFill>
              </a:rPr>
              <a:t>my_func_name</a:t>
            </a:r>
            <a:r>
              <a:rPr lang="en-US" sz="1200" dirty="0">
                <a:solidFill>
                  <a:srgbClr val="1907C9"/>
                </a:solidFill>
              </a:rPr>
              <a:t>" with the "def" command and a small increment tab to the right</a:t>
            </a:r>
          </a:p>
          <a:p>
            <a:r>
              <a:rPr lang="en-US" sz="1600" dirty="0"/>
              <a:t>	y = argument1 + argument2 * 2 </a:t>
            </a:r>
          </a:p>
          <a:p>
            <a:r>
              <a:rPr lang="en-US" sz="1600" dirty="0"/>
              <a:t>	return y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(1,2) </a:t>
            </a:r>
            <a:r>
              <a:rPr lang="en-US" sz="1200" dirty="0">
                <a:solidFill>
                  <a:srgbClr val="1907C9"/>
                </a:solidFill>
              </a:rPr>
              <a:t># Apply the function with the two mandatory arguments and return 5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(1,argument2=3) </a:t>
            </a:r>
            <a:r>
              <a:rPr lang="en-US" sz="1200" dirty="0">
                <a:solidFill>
                  <a:srgbClr val="1907C9"/>
                </a:solidFill>
              </a:rPr>
              <a:t># Return 7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(argument2=3, argument1=2</a:t>
            </a:r>
            <a:r>
              <a:rPr lang="en-US" sz="1400" dirty="0"/>
              <a:t>) </a:t>
            </a:r>
            <a:r>
              <a:rPr lang="en-US" sz="1100" dirty="0">
                <a:solidFill>
                  <a:srgbClr val="1907C9"/>
                </a:solidFill>
              </a:rPr>
              <a:t># Return 8</a:t>
            </a:r>
            <a:endParaRPr lang="en-US" sz="1600" dirty="0">
              <a:solidFill>
                <a:srgbClr val="1907C9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6AF531-D15C-29BF-6603-08673D42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72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4/4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4151870" y="171449"/>
            <a:ext cx="7800781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907C9"/>
                </a:solidFill>
              </a:rPr>
              <a:t>####### Function definition #######</a:t>
            </a:r>
          </a:p>
          <a:p>
            <a:endParaRPr lang="en-US" sz="1050" dirty="0">
              <a:solidFill>
                <a:srgbClr val="1907C9"/>
              </a:solidFill>
            </a:endParaRPr>
          </a:p>
          <a:p>
            <a:r>
              <a:rPr lang="en-US" sz="1200" dirty="0">
                <a:solidFill>
                  <a:srgbClr val="1907C9"/>
                </a:solidFill>
              </a:rPr>
              <a:t># Function, useful to store few lines of code you want to reuse and apply with different inputs</a:t>
            </a:r>
          </a:p>
          <a:p>
            <a:r>
              <a:rPr lang="en-US" sz="1600" dirty="0"/>
              <a:t>def my_func_name2(argument1, argument2, argument3=0): 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Define the function “</a:t>
            </a:r>
            <a:r>
              <a:rPr lang="en-US" sz="1200" dirty="0" err="1">
                <a:solidFill>
                  <a:srgbClr val="1907C9"/>
                </a:solidFill>
              </a:rPr>
              <a:t>my_func_name</a:t>
            </a:r>
            <a:r>
              <a:rPr lang="en-US" sz="1200" dirty="0">
                <a:solidFill>
                  <a:srgbClr val="1907C9"/>
                </a:solidFill>
              </a:rPr>
              <a:t>" with the "def" command and a small increment tab to the right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Argument3 is optional</a:t>
            </a:r>
          </a:p>
          <a:p>
            <a:r>
              <a:rPr lang="en-US" sz="1600" dirty="0"/>
              <a:t>	y = argument1 + argument2 * 2  + argument3</a:t>
            </a:r>
          </a:p>
          <a:p>
            <a:r>
              <a:rPr lang="en-US" sz="1600" dirty="0"/>
              <a:t>	return y</a:t>
            </a:r>
          </a:p>
          <a:p>
            <a:endParaRPr lang="en-US" sz="1600" dirty="0">
              <a:solidFill>
                <a:srgbClr val="1907C9"/>
              </a:solidFill>
            </a:endParaRPr>
          </a:p>
          <a:p>
            <a:r>
              <a:rPr lang="en-US" sz="1600" dirty="0"/>
              <a:t>my_func_name2(1,2,2) </a:t>
            </a:r>
            <a:r>
              <a:rPr lang="en-US" sz="1200" dirty="0">
                <a:solidFill>
                  <a:srgbClr val="1907C9"/>
                </a:solidFill>
              </a:rPr>
              <a:t># Apply the function with three arguments and return 7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/>
              <a:t>my_func_name2(1,2) </a:t>
            </a:r>
            <a:r>
              <a:rPr lang="en-US" sz="1200" dirty="0">
                <a:solidFill>
                  <a:srgbClr val="1907C9"/>
                </a:solidFill>
              </a:rPr>
              <a:t># Apply the function with the two mandatory arguments and return 5</a:t>
            </a:r>
          </a:p>
          <a:p>
            <a:endParaRPr lang="en-US" sz="16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(argument2=3, argument1=2, 3</a:t>
            </a:r>
            <a:r>
              <a:rPr lang="en-US" sz="1400" dirty="0"/>
              <a:t>) </a:t>
            </a:r>
          </a:p>
          <a:p>
            <a:r>
              <a:rPr lang="en-US" sz="1100" dirty="0">
                <a:solidFill>
                  <a:srgbClr val="1907C9"/>
                </a:solidFill>
              </a:rPr>
              <a:t># Crash because all arguments need to be specified on the right of a keyword argument</a:t>
            </a:r>
          </a:p>
          <a:p>
            <a:endParaRPr lang="en-US" sz="1100" dirty="0">
              <a:solidFill>
                <a:srgbClr val="1907C9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	-&gt; “”” </a:t>
            </a:r>
            <a:r>
              <a:rPr lang="en-US" sz="1400" dirty="0" err="1">
                <a:solidFill>
                  <a:srgbClr val="FF0000"/>
                </a:solidFill>
              </a:rPr>
              <a:t>SyntaxError</a:t>
            </a:r>
            <a:r>
              <a:rPr lang="en-US" sz="1400" dirty="0">
                <a:solidFill>
                  <a:srgbClr val="FF0000"/>
                </a:solidFill>
              </a:rPr>
              <a:t>: positional argument follows keyword argument”””</a:t>
            </a:r>
          </a:p>
          <a:p>
            <a:endParaRPr lang="en-US" sz="1600" dirty="0">
              <a:solidFill>
                <a:srgbClr val="1907C9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6AF531-D15C-29BF-6603-08673D42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796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5979B6F-5BBC-4050-969C-482B70A0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64B6D7-587D-1BF9-0F4A-F67370497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36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99285F-970B-96AC-FB5B-6C8545B4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91" b="13184"/>
          <a:stretch/>
        </p:blipFill>
        <p:spPr>
          <a:xfrm>
            <a:off x="2150076" y="265431"/>
            <a:ext cx="9441243" cy="6421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873FB1-FFCB-9254-B6C6-793FA3F4E69C}"/>
              </a:ext>
            </a:extLst>
          </p:cNvPr>
          <p:cNvSpPr txBox="1"/>
          <p:nvPr/>
        </p:nvSpPr>
        <p:spPr>
          <a:xfrm>
            <a:off x="2027641" y="0"/>
            <a:ext cx="980257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https://pvlib-python.readthedocs.io/en/stable/reference/generated/pvlib.irradiance.get_total_irradiance.html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B901A8-FDBD-24E8-53FA-FCE050957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44" y="2511976"/>
            <a:ext cx="11590867" cy="4367212"/>
          </a:xfrm>
        </p:spPr>
        <p:txBody>
          <a:bodyPr/>
          <a:lstStyle/>
          <a:p>
            <a:r>
              <a:rPr lang="fr-FR" dirty="0"/>
              <a:t>Online</a:t>
            </a:r>
          </a:p>
          <a:p>
            <a:r>
              <a:rPr lang="fr-FR" dirty="0"/>
              <a:t>Documentation</a:t>
            </a:r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086A95-3430-C8D3-0E36-4FC3BD84C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  <a:highlight>
                  <a:srgbClr val="FFFFFF"/>
                </a:highlight>
              </a:rPr>
              <a:t>Review</a:t>
            </a: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 first </a:t>
            </a:r>
            <a:b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</a:b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notebook</a:t>
            </a:r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430819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D7CA8D-F7E9-4DB4-9EFF-5F098173D50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4c2def87-6459-45fe-82b8-2c44ad774fe7"/>
    <ds:schemaRef ds:uri="http://schemas.microsoft.com/office/infopath/2007/PartnerControls"/>
    <ds:schemaRef ds:uri="284c3d22-818e-4cb3-91ed-c315e7cac82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63927</TotalTime>
  <Words>2084</Words>
  <Application>Microsoft Office PowerPoint</Application>
  <PresentationFormat>Grand écran</PresentationFormat>
  <Paragraphs>304</Paragraphs>
  <Slides>24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Thème Office</vt:lpstr>
      <vt:lpstr>Présentation PowerPoint</vt:lpstr>
      <vt:lpstr>Curriculum</vt:lpstr>
      <vt:lpstr>Agenda</vt:lpstr>
      <vt:lpstr>Review first  notebook</vt:lpstr>
      <vt:lpstr>Review first  notebook</vt:lpstr>
      <vt:lpstr>Review first  notebook</vt:lpstr>
      <vt:lpstr>Review first  notebook</vt:lpstr>
      <vt:lpstr>Review first  notebook</vt:lpstr>
      <vt:lpstr>Review first  notebook</vt:lpstr>
      <vt:lpstr>Review first  notebook</vt:lpstr>
      <vt:lpstr>Review first  notebook</vt:lpstr>
      <vt:lpstr>Agenda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Présentation PowerPoint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1966</cp:revision>
  <dcterms:created xsi:type="dcterms:W3CDTF">2019-05-16T10:04:01Z</dcterms:created>
  <dcterms:modified xsi:type="dcterms:W3CDTF">2024-11-29T15:11:51Z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